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CF77D-4B62-5A12-56C6-E00EADFEC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2806-3E0C-23E3-C0D4-F0CD1E6A0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AFD8-D887-C30F-9599-0C7B56CF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80473-C3EB-9649-E082-27AD821EF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5C936-63F5-1269-A9C4-9403FFD0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1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EAE6-F3F9-E437-D60C-AF01CB58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5D57B4-E3DB-B8CE-1F17-D4F1C7EE9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C4E93-884E-522A-7D1B-7D95CA12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BFE7F-A253-6DB6-780F-F4DEC3D6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B401D-0D79-8CAC-5FD8-0908DDB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DBEE3-7868-909C-D134-4503DCF2C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89B57-01F6-9885-4B6B-48359C38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82F57-BAFF-7D1D-A462-C29DD59D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7E1B-95D0-3D19-5018-143D4B9C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16F0F-3E2D-7E5A-9053-894C2638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3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84E62-4C4A-019A-6AE6-7831A307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94E5-EA5D-DBE4-CAB2-89DD7B41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E691E-9DFC-D264-03CD-5B16D867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09A4A-2376-6534-B931-8CB4B9B8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455A5-270F-6D73-BF48-DF421593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F62B-B3AC-E264-9FA4-BB90755E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4ABA6-71AC-CC60-1BCA-FE2FC67FE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2829-F16E-A933-2A3C-D775CD56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45C81-8955-AAAF-7FCE-84463BE3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FDA9-76F6-9C66-7BDD-4C2F2495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7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BA73-9A15-61CD-2737-E59F41D2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6905-2A47-FD6A-9848-CCCC95D30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E6564-7DAB-CF71-B165-8DD349AD5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4343D-97CA-F773-21EA-C0403320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76470-C491-FE76-2405-A0D8F0B3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BF7AF-9733-6211-E150-F1066B96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6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D57B-3A5C-1BD2-9AED-ADB06D54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E30FE-56CD-AFAC-02D2-42BAD3DC3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077B1-B150-E99F-2C08-E43409803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2DD37-F39D-F469-8CDD-45FC30DD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36125-D5E0-B99B-EA30-84A27F3A2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8B658-5E5D-C6F2-328B-DE8FA957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5B5A9-5500-237E-9F30-B478D92C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A96F1-EF7D-742C-852D-0C3C649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A8E8-9516-605F-9A48-ACC48AF3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C32C0-3B42-1D91-2C1B-0283F5FE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8321C-B5D0-C6D8-EF36-B686BCF3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84A87-93B1-9ACE-A814-DCC7E3AE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DA252-335A-088A-63FC-0893CD29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7BDF4-C041-FD33-112C-EF96DD7E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13D2E-A9F0-C1A2-EAB9-F5FC0967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6266-6568-72CF-2E42-AFB1F025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2EF2-2A5B-B4A9-7AA8-B11065F34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E9328-57F1-B39C-6398-BD1F2BE23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8704E-5DFA-46DD-DF7D-605BC95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615B0-AF64-A3E8-3F78-29CD43A1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815E-AAD1-665E-9710-8DF419EF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AE6B-0286-D6AF-46D0-B8302941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7784A-CD39-3788-5503-ADA5ECAB6D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5BF7C-EE90-7A47-C711-707A8904C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9C391-6265-B6FA-55D3-E194D59A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EDF8D-3BD5-793D-A322-8AF2C5F6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D1A3-3019-DF69-CFE5-37843FE4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8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474BD-E71C-2D2C-61D3-E0A20DE2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47896-557F-39C5-D6AF-B0C0B5851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C5055-C827-B79B-68C7-3F5B013D2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42B300-2E62-4D20-B7DC-B56178E70A9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543B-917C-CBA3-1526-2F3B03B1A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E83A-D0C3-E9F3-A01B-4F2710B4B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20390-8814-4E34-B59E-387FB1ED8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7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2535A-0C13-1182-1CDC-08DD7362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EC59-6B58-8071-12E2-C8D783EC4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DBE48-905E-92D8-32D7-A30EB63AE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C8686-F317-5C2D-F363-6197F4F8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68" y="5519871"/>
            <a:ext cx="4662362" cy="34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38DB0-6DE8-8E84-2777-4AF60982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r="20520"/>
          <a:stretch>
            <a:fillRect/>
          </a:stretch>
        </p:blipFill>
        <p:spPr>
          <a:xfrm rot="16200000">
            <a:off x="2492154" y="-3108409"/>
            <a:ext cx="9670474" cy="1480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B6817-C53E-10D9-F0A9-93E700D2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" y="-377019"/>
            <a:ext cx="9324724" cy="571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2E1E2-D190-2F79-C07E-0679502B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58" y="-407499"/>
            <a:ext cx="5029753" cy="569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18DB95-E8B6-6DE4-4B6E-4602D308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" y="-250573"/>
            <a:ext cx="9060244" cy="5415466"/>
          </a:xfrm>
          <a:prstGeom prst="roundRect">
            <a:avLst>
              <a:gd name="adj" fmla="val 5102"/>
            </a:avLst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CA6E144-DECE-7FAF-B945-FBD36ADE7D1E}"/>
              </a:ext>
            </a:extLst>
          </p:cNvPr>
          <p:cNvSpPr/>
          <p:nvPr/>
        </p:nvSpPr>
        <p:spPr>
          <a:xfrm>
            <a:off x="5610345" y="658742"/>
            <a:ext cx="277593" cy="285415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409851-F739-EC93-BAB5-B448B845451F}"/>
              </a:ext>
            </a:extLst>
          </p:cNvPr>
          <p:cNvCxnSpPr>
            <a:cxnSpLocks/>
          </p:cNvCxnSpPr>
          <p:nvPr/>
        </p:nvCxnSpPr>
        <p:spPr>
          <a:xfrm flipV="1">
            <a:off x="5840988" y="255894"/>
            <a:ext cx="1335171" cy="444523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FAD6B0-7419-55FA-A285-2196F988628B}"/>
              </a:ext>
            </a:extLst>
          </p:cNvPr>
          <p:cNvCxnSpPr>
            <a:cxnSpLocks/>
          </p:cNvCxnSpPr>
          <p:nvPr/>
        </p:nvCxnSpPr>
        <p:spPr>
          <a:xfrm flipH="1" flipV="1">
            <a:off x="4484451" y="289361"/>
            <a:ext cx="1125894" cy="41287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FA1AEDA-1D36-CA9B-4B5C-86DA48B7A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8182" r="20265" b="31534"/>
          <a:stretch>
            <a:fillRect/>
          </a:stretch>
        </p:blipFill>
        <p:spPr>
          <a:xfrm>
            <a:off x="3880315" y="1673559"/>
            <a:ext cx="1603077" cy="8650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E99DB-B8CB-1C06-5212-A6B706F56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25" y="5620506"/>
            <a:ext cx="3538045" cy="3307362"/>
          </a:xfrm>
          <a:prstGeom prst="roundRect">
            <a:avLst>
              <a:gd name="adj" fmla="val 7478"/>
            </a:avLst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EF282C3-22CE-B383-8E45-F8611BB53B89}"/>
              </a:ext>
            </a:extLst>
          </p:cNvPr>
          <p:cNvGrpSpPr/>
          <p:nvPr/>
        </p:nvGrpSpPr>
        <p:grpSpPr>
          <a:xfrm>
            <a:off x="9582358" y="-381595"/>
            <a:ext cx="5148625" cy="5559888"/>
            <a:chOff x="9664945" y="-420185"/>
            <a:chExt cx="5148625" cy="5559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4C9952-6A37-4C1F-7C7F-CD9C26C35144}"/>
                </a:ext>
              </a:extLst>
            </p:cNvPr>
            <p:cNvSpPr txBox="1"/>
            <p:nvPr/>
          </p:nvSpPr>
          <p:spPr>
            <a:xfrm>
              <a:off x="9737492" y="-420185"/>
              <a:ext cx="4553816" cy="20774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2000" dirty="0">
                  <a:solidFill>
                    <a:srgbClr val="00FF00"/>
                  </a:solidFill>
                </a:rPr>
                <a:t> </a:t>
              </a:r>
              <a:r>
                <a:rPr lang="en-US" sz="3600" dirty="0">
                  <a:solidFill>
                    <a:srgbClr val="E60000"/>
                  </a:solidFill>
                </a:rPr>
                <a:t>E2.04.02</a:t>
              </a:r>
            </a:p>
            <a:p>
              <a:endParaRPr lang="vi-VN" sz="500" dirty="0">
                <a:solidFill>
                  <a:srgbClr val="E60000"/>
                </a:solidFill>
              </a:endParaRP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Loại căn: </a:t>
              </a:r>
              <a:r>
                <a:rPr lang="en-US" sz="2200" dirty="0">
                  <a:solidFill>
                    <a:srgbClr val="E60000"/>
                  </a:solidFill>
                </a:rPr>
                <a:t>2PN </a:t>
              </a:r>
              <a:r>
                <a:rPr lang="vi-VN" sz="2200" dirty="0">
                  <a:solidFill>
                    <a:srgbClr val="E60000"/>
                  </a:solidFill>
                </a:rPr>
                <a:t>– </a:t>
              </a:r>
              <a:r>
                <a:rPr lang="en-US" sz="2200" dirty="0">
                  <a:solidFill>
                    <a:srgbClr val="E60000"/>
                  </a:solidFill>
                </a:rPr>
                <a:t>74.95 </a:t>
              </a:r>
              <a:r>
                <a:rPr lang="vi-VN" sz="2200" dirty="0">
                  <a:solidFill>
                    <a:srgbClr val="FF0000"/>
                  </a:solidFill>
                </a:rPr>
                <a:t>m</a:t>
              </a:r>
              <a:r>
                <a:rPr lang="vi-VN" sz="2200" baseline="30000" dirty="0">
                  <a:solidFill>
                    <a:srgbClr val="FF0000"/>
                  </a:solidFill>
                </a:rPr>
                <a:t>2</a:t>
              </a:r>
              <a:r>
                <a:rPr lang="vi-VN" sz="2200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Hướng: </a:t>
              </a:r>
              <a:r>
                <a:rPr lang="en-US" sz="2200" dirty="0" err="1">
                  <a:solidFill>
                    <a:srgbClr val="E60000"/>
                  </a:solidFill>
                </a:rPr>
                <a:t>Tây</a:t>
              </a:r>
              <a:r>
                <a:rPr lang="en-US" sz="2200" dirty="0">
                  <a:solidFill>
                    <a:srgbClr val="E60000"/>
                  </a:solidFill>
                </a:rPr>
                <a:t> </a:t>
              </a:r>
              <a:r>
                <a:rPr lang="en-US" sz="2200" dirty="0" err="1">
                  <a:solidFill>
                    <a:srgbClr val="E60000"/>
                  </a:solidFill>
                </a:rPr>
                <a:t>Bắc</a:t>
              </a:r>
              <a:endParaRPr lang="en-US" sz="2200" dirty="0">
                <a:solidFill>
                  <a:srgbClr val="E60000"/>
                </a:solidFill>
              </a:endParaRPr>
            </a:p>
            <a:p>
              <a:pPr algn="l"/>
              <a:endParaRPr lang="en-US" sz="2200" dirty="0">
                <a:solidFill>
                  <a:srgbClr val="E60000"/>
                </a:solidFill>
              </a:endParaRPr>
            </a:p>
            <a:p>
              <a:r>
                <a:rPr lang="vi-VN" sz="2200" dirty="0">
                  <a:solidFill>
                    <a:srgbClr val="FF0000"/>
                  </a:solidFill>
                </a:rPr>
                <a:t>Giá bán trước ưu đãi</a:t>
              </a:r>
              <a:r>
                <a:rPr lang="en-US" sz="1500" b="0" i="1" dirty="0">
                  <a:solidFill>
                    <a:srgbClr val="FF0000"/>
                  </a:solidFill>
                </a:rPr>
                <a:t> </a:t>
              </a:r>
              <a:r>
                <a:rPr lang="vi-VN" sz="1500" b="0" i="1" dirty="0">
                  <a:solidFill>
                    <a:srgbClr val="FF0000"/>
                  </a:solidFill>
                </a:rPr>
                <a:t>(Chưa VAT, PBT)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143AC4-6FB3-A91A-17F8-C0A85D3AAFF1}"/>
                </a:ext>
              </a:extLst>
            </p:cNvPr>
            <p:cNvSpPr txBox="1"/>
            <p:nvPr/>
          </p:nvSpPr>
          <p:spPr>
            <a:xfrm>
              <a:off x="9664945" y="1545674"/>
              <a:ext cx="5148625" cy="195149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30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16%   : </a:t>
              </a:r>
              <a:r>
                <a:rPr lang="en-US" dirty="0">
                  <a:solidFill>
                    <a:srgbClr val="FF0000"/>
                  </a:solidFill>
                </a:rPr>
                <a:t>4,269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60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15,5%: </a:t>
              </a:r>
              <a:r>
                <a:rPr lang="en-US" dirty="0">
                  <a:solidFill>
                    <a:srgbClr val="FF0000"/>
                  </a:solidFill>
                </a:rPr>
                <a:t>4,615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90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vi-VN" sz="2200" dirty="0">
                  <a:solidFill>
                    <a:schemeClr val="tx1"/>
                  </a:solidFill>
                </a:rPr>
                <a:t> CK</a:t>
              </a:r>
              <a:r>
                <a:rPr lang="en-US" sz="2200" dirty="0">
                  <a:solidFill>
                    <a:schemeClr val="tx1"/>
                  </a:solidFill>
                </a:rPr>
                <a:t> 15%   : </a:t>
              </a:r>
              <a:r>
                <a:rPr lang="en-US" dirty="0">
                  <a:solidFill>
                    <a:srgbClr val="FF0000"/>
                  </a:solidFill>
                </a:rPr>
                <a:t>4,398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648134-6C4F-0711-5AFB-BC85180D3A7B}"/>
                </a:ext>
              </a:extLst>
            </p:cNvPr>
            <p:cNvSpPr txBox="1"/>
            <p:nvPr/>
          </p:nvSpPr>
          <p:spPr>
            <a:xfrm>
              <a:off x="9964998" y="3602038"/>
              <a:ext cx="3982445" cy="153766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3200" dirty="0">
                  <a:solidFill>
                    <a:srgbClr val="E60000"/>
                  </a:solidFill>
                </a:rPr>
                <a:t>CSBH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Thanh </a:t>
              </a:r>
              <a:r>
                <a:rPr lang="en-US" sz="2200" dirty="0" err="1">
                  <a:solidFill>
                    <a:schemeClr val="tx1"/>
                  </a:solidFill>
                </a:rPr>
                <a:t>toán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</a:rPr>
                <a:t>5% </a:t>
              </a:r>
              <a:r>
                <a:rPr lang="en-US" sz="2200" dirty="0" err="1">
                  <a:solidFill>
                    <a:srgbClr val="FF0000"/>
                  </a:solidFill>
                </a:rPr>
                <a:t>nhận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nhà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 err="1">
                  <a:solidFill>
                    <a:schemeClr val="tx1"/>
                  </a:solidFill>
                </a:rPr>
                <a:t>Tặng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Phí</a:t>
              </a:r>
              <a:r>
                <a:rPr lang="en-US" sz="2200" dirty="0">
                  <a:solidFill>
                    <a:schemeClr val="tx1"/>
                  </a:solidFill>
                </a:rPr>
                <a:t> QL </a:t>
              </a:r>
              <a:r>
                <a:rPr lang="en-US" sz="2200" dirty="0" err="1">
                  <a:solidFill>
                    <a:schemeClr val="tx1"/>
                  </a:solidFill>
                </a:rPr>
                <a:t>đến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E60000"/>
                  </a:solidFill>
                </a:rPr>
                <a:t>T12/2028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0A4964-297B-3C83-5EDE-7BD569B5C1C4}"/>
              </a:ext>
            </a:extLst>
          </p:cNvPr>
          <p:cNvCxnSpPr>
            <a:cxnSpLocks/>
          </p:cNvCxnSpPr>
          <p:nvPr/>
        </p:nvCxnSpPr>
        <p:spPr>
          <a:xfrm flipH="1">
            <a:off x="5483392" y="7636933"/>
            <a:ext cx="1019008" cy="794695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C7D9841-B822-89DC-EBFC-4C81A16766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1" t="14018" r="10621" b="6569"/>
          <a:stretch/>
        </p:blipFill>
        <p:spPr>
          <a:xfrm>
            <a:off x="3999180" y="5620541"/>
            <a:ext cx="5015006" cy="3307361"/>
          </a:xfrm>
          <a:prstGeom prst="roundRect">
            <a:avLst>
              <a:gd name="adj" fmla="val 4891"/>
            </a:avLst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A5F22E-B835-D7C3-3521-62903A6CA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96" y="5620727"/>
            <a:ext cx="5015005" cy="3307141"/>
          </a:xfrm>
          <a:prstGeom prst="roundRect">
            <a:avLst>
              <a:gd name="adj" fmla="val 7478"/>
            </a:avLst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2C4997-257E-F7E8-68A0-05AE15FC4E0D}"/>
              </a:ext>
            </a:extLst>
          </p:cNvPr>
          <p:cNvCxnSpPr>
            <a:cxnSpLocks/>
          </p:cNvCxnSpPr>
          <p:nvPr/>
        </p:nvCxnSpPr>
        <p:spPr>
          <a:xfrm flipH="1">
            <a:off x="5796099" y="7847251"/>
            <a:ext cx="443776" cy="62606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B5F0AB-8C67-DBF4-0B68-6769DF2FF225}"/>
              </a:ext>
            </a:extLst>
          </p:cNvPr>
          <p:cNvCxnSpPr>
            <a:cxnSpLocks/>
          </p:cNvCxnSpPr>
          <p:nvPr/>
        </p:nvCxnSpPr>
        <p:spPr>
          <a:xfrm>
            <a:off x="6277715" y="7865124"/>
            <a:ext cx="1068116" cy="39641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1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4C5ED-4653-EB5B-8935-4AF1AB97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C9C7-7219-E6EE-7BB8-FE019CC68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20787-6E36-A179-C295-5532AEF37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79C0C-AB05-B737-4488-EAEC4A3F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68" y="5519871"/>
            <a:ext cx="4662362" cy="34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C23C2-5701-23E2-B803-A5DB61D83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r="20520"/>
          <a:stretch>
            <a:fillRect/>
          </a:stretch>
        </p:blipFill>
        <p:spPr>
          <a:xfrm rot="16200000">
            <a:off x="2492154" y="-3108409"/>
            <a:ext cx="9670474" cy="1480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32D0E-4C2B-F46A-8227-BA41D706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" y="-377019"/>
            <a:ext cx="9324724" cy="571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FE01A-21FB-66B5-2C50-2C1F68CC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58" y="-407499"/>
            <a:ext cx="5029753" cy="569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3BF5B-F505-681D-FDD7-E0A66464C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" y="-250573"/>
            <a:ext cx="9060244" cy="5415466"/>
          </a:xfrm>
          <a:prstGeom prst="roundRect">
            <a:avLst>
              <a:gd name="adj" fmla="val 5102"/>
            </a:avLst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4B8090-86B2-9C26-CCC7-5C7A8854349A}"/>
              </a:ext>
            </a:extLst>
          </p:cNvPr>
          <p:cNvSpPr/>
          <p:nvPr/>
        </p:nvSpPr>
        <p:spPr>
          <a:xfrm>
            <a:off x="7800359" y="3771406"/>
            <a:ext cx="277593" cy="285415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1E0490-4FD6-0BCC-BF3F-C7ADF720335B}"/>
              </a:ext>
            </a:extLst>
          </p:cNvPr>
          <p:cNvCxnSpPr>
            <a:cxnSpLocks/>
          </p:cNvCxnSpPr>
          <p:nvPr/>
        </p:nvCxnSpPr>
        <p:spPr>
          <a:xfrm flipV="1">
            <a:off x="8031002" y="3346638"/>
            <a:ext cx="788866" cy="473108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F73292-5F7B-95D3-BA2E-59EDAC4EE00B}"/>
              </a:ext>
            </a:extLst>
          </p:cNvPr>
          <p:cNvCxnSpPr>
            <a:cxnSpLocks/>
          </p:cNvCxnSpPr>
          <p:nvPr/>
        </p:nvCxnSpPr>
        <p:spPr>
          <a:xfrm flipH="1" flipV="1">
            <a:off x="7703833" y="2935711"/>
            <a:ext cx="209307" cy="85076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BA98725-A33A-EF2A-9547-61AEDDB066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8182" r="20265" b="31534"/>
          <a:stretch>
            <a:fillRect/>
          </a:stretch>
        </p:blipFill>
        <p:spPr>
          <a:xfrm>
            <a:off x="3880315" y="1673559"/>
            <a:ext cx="1603077" cy="8650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2C24C3-1B4C-43BA-654C-E7B9AD52A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25" y="5620506"/>
            <a:ext cx="3538045" cy="3307362"/>
          </a:xfrm>
          <a:prstGeom prst="roundRect">
            <a:avLst>
              <a:gd name="adj" fmla="val 7478"/>
            </a:avLst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0131DE-2290-38C6-56C7-DE96EEDE61D5}"/>
              </a:ext>
            </a:extLst>
          </p:cNvPr>
          <p:cNvGrpSpPr/>
          <p:nvPr/>
        </p:nvGrpSpPr>
        <p:grpSpPr>
          <a:xfrm>
            <a:off x="9582358" y="-381595"/>
            <a:ext cx="5148625" cy="5559888"/>
            <a:chOff x="9664945" y="-420185"/>
            <a:chExt cx="5148625" cy="5559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615BC5-26A7-D1C4-B7DF-120A9FF0BBE2}"/>
                </a:ext>
              </a:extLst>
            </p:cNvPr>
            <p:cNvSpPr txBox="1"/>
            <p:nvPr/>
          </p:nvSpPr>
          <p:spPr>
            <a:xfrm>
              <a:off x="9737492" y="-420185"/>
              <a:ext cx="4553816" cy="20774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2000" dirty="0">
                  <a:solidFill>
                    <a:srgbClr val="00FF00"/>
                  </a:solidFill>
                </a:rPr>
                <a:t> </a:t>
              </a:r>
              <a:r>
                <a:rPr lang="en-US" sz="3600" dirty="0">
                  <a:solidFill>
                    <a:srgbClr val="E60000"/>
                  </a:solidFill>
                </a:rPr>
                <a:t>C.04.07</a:t>
              </a:r>
            </a:p>
            <a:p>
              <a:endParaRPr lang="vi-VN" sz="500" dirty="0">
                <a:solidFill>
                  <a:srgbClr val="E60000"/>
                </a:solidFill>
              </a:endParaRP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Loại căn: </a:t>
              </a:r>
              <a:r>
                <a:rPr lang="en-US" sz="2200" dirty="0">
                  <a:solidFill>
                    <a:srgbClr val="E60000"/>
                  </a:solidFill>
                </a:rPr>
                <a:t>2PN </a:t>
              </a:r>
              <a:r>
                <a:rPr lang="vi-VN" sz="2200" dirty="0">
                  <a:solidFill>
                    <a:srgbClr val="E60000"/>
                  </a:solidFill>
                </a:rPr>
                <a:t>– </a:t>
              </a:r>
              <a:r>
                <a:rPr lang="en-US" sz="2200" dirty="0">
                  <a:solidFill>
                    <a:srgbClr val="E60000"/>
                  </a:solidFill>
                </a:rPr>
                <a:t>73.05 </a:t>
              </a:r>
              <a:r>
                <a:rPr lang="vi-VN" sz="2200" dirty="0">
                  <a:solidFill>
                    <a:srgbClr val="FF0000"/>
                  </a:solidFill>
                </a:rPr>
                <a:t>m</a:t>
              </a:r>
              <a:r>
                <a:rPr lang="vi-VN" sz="2200" baseline="30000" dirty="0">
                  <a:solidFill>
                    <a:srgbClr val="FF0000"/>
                  </a:solidFill>
                </a:rPr>
                <a:t>2</a:t>
              </a:r>
              <a:r>
                <a:rPr lang="vi-VN" sz="2200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Hướng: </a:t>
              </a:r>
              <a:r>
                <a:rPr lang="en-US" sz="2200" dirty="0" err="1">
                  <a:solidFill>
                    <a:srgbClr val="E60000"/>
                  </a:solidFill>
                </a:rPr>
                <a:t>Tây</a:t>
              </a:r>
              <a:r>
                <a:rPr lang="en-US" sz="2200" dirty="0">
                  <a:solidFill>
                    <a:srgbClr val="E60000"/>
                  </a:solidFill>
                </a:rPr>
                <a:t> </a:t>
              </a:r>
              <a:r>
                <a:rPr lang="en-US" sz="2200" dirty="0" err="1">
                  <a:solidFill>
                    <a:srgbClr val="E60000"/>
                  </a:solidFill>
                </a:rPr>
                <a:t>Bắc</a:t>
              </a:r>
              <a:endParaRPr lang="en-US" sz="2200" dirty="0">
                <a:solidFill>
                  <a:srgbClr val="E60000"/>
                </a:solidFill>
              </a:endParaRPr>
            </a:p>
            <a:p>
              <a:pPr algn="l"/>
              <a:endParaRPr lang="en-US" sz="2200" dirty="0">
                <a:solidFill>
                  <a:srgbClr val="E60000"/>
                </a:solidFill>
              </a:endParaRPr>
            </a:p>
            <a:p>
              <a:r>
                <a:rPr lang="vi-VN" sz="2200" dirty="0">
                  <a:solidFill>
                    <a:srgbClr val="FF0000"/>
                  </a:solidFill>
                </a:rPr>
                <a:t>Giá bán trước ưu đãi</a:t>
              </a:r>
              <a:r>
                <a:rPr lang="en-US" sz="1500" b="0" i="1" dirty="0">
                  <a:solidFill>
                    <a:srgbClr val="FF0000"/>
                  </a:solidFill>
                </a:rPr>
                <a:t> </a:t>
              </a:r>
              <a:r>
                <a:rPr lang="vi-VN" sz="1500" b="0" i="1" dirty="0">
                  <a:solidFill>
                    <a:srgbClr val="FF0000"/>
                  </a:solidFill>
                </a:rPr>
                <a:t>(Chưa VAT, PBT)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C0C675-D0E9-1AEF-0F1B-A0B26CB4A303}"/>
                </a:ext>
              </a:extLst>
            </p:cNvPr>
            <p:cNvSpPr txBox="1"/>
            <p:nvPr/>
          </p:nvSpPr>
          <p:spPr>
            <a:xfrm>
              <a:off x="9664945" y="1545674"/>
              <a:ext cx="5148625" cy="1951496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30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16%   : </a:t>
              </a:r>
              <a:r>
                <a:rPr lang="en-US" dirty="0">
                  <a:solidFill>
                    <a:srgbClr val="FF0000"/>
                  </a:solidFill>
                </a:rPr>
                <a:t>4,398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60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15,5%: </a:t>
              </a:r>
              <a:r>
                <a:rPr lang="en-US" dirty="0">
                  <a:solidFill>
                    <a:srgbClr val="FF0000"/>
                  </a:solidFill>
                </a:rPr>
                <a:t>4,755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90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vi-VN" sz="2200" dirty="0">
                  <a:solidFill>
                    <a:schemeClr val="tx1"/>
                  </a:solidFill>
                </a:rPr>
                <a:t> CK</a:t>
              </a:r>
              <a:r>
                <a:rPr lang="en-US" sz="2200" dirty="0">
                  <a:solidFill>
                    <a:schemeClr val="tx1"/>
                  </a:solidFill>
                </a:rPr>
                <a:t> 15%   : </a:t>
              </a:r>
              <a:r>
                <a:rPr lang="en-US" dirty="0">
                  <a:solidFill>
                    <a:srgbClr val="FF0000"/>
                  </a:solidFill>
                </a:rPr>
                <a:t>4,531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73D699-BD1F-07C7-43DF-42669EEDB239}"/>
                </a:ext>
              </a:extLst>
            </p:cNvPr>
            <p:cNvSpPr txBox="1"/>
            <p:nvPr/>
          </p:nvSpPr>
          <p:spPr>
            <a:xfrm>
              <a:off x="9964998" y="3602038"/>
              <a:ext cx="3982445" cy="153766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3200" dirty="0">
                  <a:solidFill>
                    <a:srgbClr val="E60000"/>
                  </a:solidFill>
                </a:rPr>
                <a:t>CSBH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Thanh </a:t>
              </a:r>
              <a:r>
                <a:rPr lang="en-US" sz="2200" dirty="0" err="1">
                  <a:solidFill>
                    <a:schemeClr val="tx1"/>
                  </a:solidFill>
                </a:rPr>
                <a:t>toán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</a:rPr>
                <a:t>5% </a:t>
              </a:r>
              <a:r>
                <a:rPr lang="en-US" sz="2200" dirty="0" err="1">
                  <a:solidFill>
                    <a:srgbClr val="FF0000"/>
                  </a:solidFill>
                </a:rPr>
                <a:t>nhận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nhà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 err="1">
                  <a:solidFill>
                    <a:schemeClr val="tx1"/>
                  </a:solidFill>
                </a:rPr>
                <a:t>Tặng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Phí</a:t>
              </a:r>
              <a:r>
                <a:rPr lang="en-US" sz="2200" dirty="0">
                  <a:solidFill>
                    <a:schemeClr val="tx1"/>
                  </a:solidFill>
                </a:rPr>
                <a:t> QL </a:t>
              </a:r>
              <a:r>
                <a:rPr lang="en-US" sz="2200" dirty="0" err="1">
                  <a:solidFill>
                    <a:schemeClr val="tx1"/>
                  </a:solidFill>
                </a:rPr>
                <a:t>đến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E60000"/>
                  </a:solidFill>
                </a:rPr>
                <a:t>T12/2028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CE59F84-6E7A-E235-625C-5123DF243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408" y="5597210"/>
            <a:ext cx="5135133" cy="3275934"/>
          </a:xfrm>
          <a:prstGeom prst="roundRect">
            <a:avLst>
              <a:gd name="adj" fmla="val 4891"/>
            </a:avLst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DC9258-53B3-A642-C789-AFE986CEE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r="9123" b="8926"/>
          <a:stretch/>
        </p:blipFill>
        <p:spPr>
          <a:xfrm>
            <a:off x="3991832" y="5620506"/>
            <a:ext cx="5135134" cy="3275934"/>
          </a:xfrm>
          <a:prstGeom prst="roundRect">
            <a:avLst>
              <a:gd name="adj" fmla="val 7478"/>
            </a:avLst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A74459-6825-8861-D8A4-7DA833B504BB}"/>
              </a:ext>
            </a:extLst>
          </p:cNvPr>
          <p:cNvCxnSpPr>
            <a:cxnSpLocks/>
          </p:cNvCxnSpPr>
          <p:nvPr/>
        </p:nvCxnSpPr>
        <p:spPr>
          <a:xfrm flipH="1">
            <a:off x="5641145" y="7804970"/>
            <a:ext cx="229835" cy="41056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9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CA49-E686-106B-2876-94A0E487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A24F-0F87-384B-1A05-A485478EF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FF6E3-099D-D92D-F88D-3F843CFD7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D76AC-D18D-E6C5-7A8F-8200021C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68" y="5519871"/>
            <a:ext cx="4662362" cy="34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AE1F7-020F-9ED2-8877-EA3088476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r="20520"/>
          <a:stretch>
            <a:fillRect/>
          </a:stretch>
        </p:blipFill>
        <p:spPr>
          <a:xfrm rot="16200000">
            <a:off x="2492154" y="-3108409"/>
            <a:ext cx="9670474" cy="1480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B9017-4583-9563-E36C-F12A6091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" y="-377019"/>
            <a:ext cx="9324724" cy="571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4D515-5DD8-7B55-2020-DE66C235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58" y="-407499"/>
            <a:ext cx="5029753" cy="569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B6ED2-EEBB-F3D2-DB7B-1A24C4DD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" y="-250573"/>
            <a:ext cx="9060244" cy="5415466"/>
          </a:xfrm>
          <a:prstGeom prst="roundRect">
            <a:avLst>
              <a:gd name="adj" fmla="val 5102"/>
            </a:avLst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DF6A06-A5C3-93B4-DB6F-6A6C50DBBABA}"/>
              </a:ext>
            </a:extLst>
          </p:cNvPr>
          <p:cNvSpPr/>
          <p:nvPr/>
        </p:nvSpPr>
        <p:spPr>
          <a:xfrm>
            <a:off x="1632812" y="3130625"/>
            <a:ext cx="277593" cy="285415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7FDC8F-33FD-272B-FE6F-E983CF382821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537882" y="3374242"/>
            <a:ext cx="1135583" cy="15181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4780B2-1EE5-C987-E7C1-8483ADC31B0C}"/>
              </a:ext>
            </a:extLst>
          </p:cNvPr>
          <p:cNvCxnSpPr>
            <a:cxnSpLocks/>
          </p:cNvCxnSpPr>
          <p:nvPr/>
        </p:nvCxnSpPr>
        <p:spPr>
          <a:xfrm flipH="1" flipV="1">
            <a:off x="1456926" y="2364848"/>
            <a:ext cx="209307" cy="85076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BDCA396-3FE9-DBCB-BED9-EA10E843EA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8182" r="20265" b="31534"/>
          <a:stretch>
            <a:fillRect/>
          </a:stretch>
        </p:blipFill>
        <p:spPr>
          <a:xfrm>
            <a:off x="3880315" y="1673559"/>
            <a:ext cx="1603077" cy="8650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E084BB-C03B-B7E9-E19D-111751D4DA89}"/>
              </a:ext>
            </a:extLst>
          </p:cNvPr>
          <p:cNvGrpSpPr/>
          <p:nvPr/>
        </p:nvGrpSpPr>
        <p:grpSpPr>
          <a:xfrm>
            <a:off x="9582358" y="-381595"/>
            <a:ext cx="5148625" cy="5559888"/>
            <a:chOff x="9664945" y="-420185"/>
            <a:chExt cx="5148625" cy="5559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E8EC76-19DB-CEF8-B67A-247673546266}"/>
                </a:ext>
              </a:extLst>
            </p:cNvPr>
            <p:cNvSpPr txBox="1"/>
            <p:nvPr/>
          </p:nvSpPr>
          <p:spPr>
            <a:xfrm>
              <a:off x="9737492" y="-420185"/>
              <a:ext cx="4553816" cy="20774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2000" dirty="0">
                  <a:solidFill>
                    <a:srgbClr val="00FF00"/>
                  </a:solidFill>
                </a:rPr>
                <a:t> </a:t>
              </a:r>
              <a:r>
                <a:rPr lang="en-US" sz="3600" dirty="0">
                  <a:solidFill>
                    <a:srgbClr val="E60000"/>
                  </a:solidFill>
                </a:rPr>
                <a:t>D.31.08</a:t>
              </a:r>
            </a:p>
            <a:p>
              <a:endParaRPr lang="vi-VN" sz="500" dirty="0">
                <a:solidFill>
                  <a:srgbClr val="E60000"/>
                </a:solidFill>
              </a:endParaRP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Loại căn: </a:t>
              </a:r>
              <a:r>
                <a:rPr lang="en-US" sz="2200" dirty="0">
                  <a:solidFill>
                    <a:srgbClr val="E60000"/>
                  </a:solidFill>
                </a:rPr>
                <a:t>1PN + 1 </a:t>
              </a:r>
              <a:r>
                <a:rPr lang="vi-VN" sz="2200" dirty="0">
                  <a:solidFill>
                    <a:srgbClr val="E60000"/>
                  </a:solidFill>
                </a:rPr>
                <a:t>– </a:t>
              </a:r>
              <a:r>
                <a:rPr lang="en-US" sz="2200" dirty="0">
                  <a:solidFill>
                    <a:srgbClr val="E60000"/>
                  </a:solidFill>
                </a:rPr>
                <a:t>53.71</a:t>
              </a:r>
              <a:r>
                <a:rPr lang="vi-VN" sz="2200" dirty="0">
                  <a:solidFill>
                    <a:srgbClr val="FF0000"/>
                  </a:solidFill>
                </a:rPr>
                <a:t>m</a:t>
              </a:r>
              <a:r>
                <a:rPr lang="vi-VN" sz="2200" baseline="30000" dirty="0">
                  <a:solidFill>
                    <a:srgbClr val="FF0000"/>
                  </a:solidFill>
                </a:rPr>
                <a:t>2</a:t>
              </a:r>
              <a:r>
                <a:rPr lang="vi-VN" sz="2200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Hướng: </a:t>
              </a:r>
              <a:r>
                <a:rPr lang="en-US" sz="2200" dirty="0" err="1">
                  <a:solidFill>
                    <a:srgbClr val="E60000"/>
                  </a:solidFill>
                </a:rPr>
                <a:t>Tây</a:t>
              </a:r>
              <a:r>
                <a:rPr lang="en-US" sz="2200" dirty="0">
                  <a:solidFill>
                    <a:srgbClr val="E60000"/>
                  </a:solidFill>
                </a:rPr>
                <a:t> Nam</a:t>
              </a:r>
            </a:p>
            <a:p>
              <a:pPr algn="l"/>
              <a:endParaRPr lang="en-US" sz="2200" dirty="0">
                <a:solidFill>
                  <a:srgbClr val="E60000"/>
                </a:solidFill>
              </a:endParaRPr>
            </a:p>
            <a:p>
              <a:r>
                <a:rPr lang="vi-VN" sz="2200" dirty="0">
                  <a:solidFill>
                    <a:srgbClr val="FF0000"/>
                  </a:solidFill>
                </a:rPr>
                <a:t>Giá bán trước ưu đãi</a:t>
              </a:r>
              <a:r>
                <a:rPr lang="en-US" sz="1500" b="0" i="1" dirty="0">
                  <a:solidFill>
                    <a:srgbClr val="FF0000"/>
                  </a:solidFill>
                </a:rPr>
                <a:t> </a:t>
              </a:r>
              <a:r>
                <a:rPr lang="vi-VN" sz="1500" b="0" i="1" dirty="0">
                  <a:solidFill>
                    <a:srgbClr val="FF0000"/>
                  </a:solidFill>
                </a:rPr>
                <a:t>(Chưa VAT, PBT)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C8160E-ED31-08F7-226D-0FE2E34CD12D}"/>
                </a:ext>
              </a:extLst>
            </p:cNvPr>
            <p:cNvSpPr txBox="1"/>
            <p:nvPr/>
          </p:nvSpPr>
          <p:spPr>
            <a:xfrm>
              <a:off x="9664945" y="1545674"/>
              <a:ext cx="5148625" cy="186486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30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16%   : </a:t>
              </a:r>
              <a:r>
                <a:rPr lang="en-US" dirty="0">
                  <a:solidFill>
                    <a:srgbClr val="FF0000"/>
                  </a:solidFill>
                </a:rPr>
                <a:t>4,691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60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15,5%: </a:t>
              </a:r>
              <a:r>
                <a:rPr lang="en-US" sz="2600" dirty="0">
                  <a:solidFill>
                    <a:srgbClr val="FF0000"/>
                  </a:solidFill>
                </a:rPr>
                <a:t>5,072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90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vi-VN" sz="2200" dirty="0">
                  <a:solidFill>
                    <a:schemeClr val="tx1"/>
                  </a:solidFill>
                </a:rPr>
                <a:t> CK</a:t>
              </a:r>
              <a:r>
                <a:rPr lang="en-US" sz="2200" dirty="0">
                  <a:solidFill>
                    <a:schemeClr val="tx1"/>
                  </a:solidFill>
                </a:rPr>
                <a:t> 15%   : 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600" dirty="0">
                  <a:solidFill>
                    <a:srgbClr val="FF0000"/>
                  </a:solidFill>
                </a:rPr>
                <a:t>4,833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61EA5E-06B4-6B26-66C6-4F0BADA77186}"/>
                </a:ext>
              </a:extLst>
            </p:cNvPr>
            <p:cNvSpPr txBox="1"/>
            <p:nvPr/>
          </p:nvSpPr>
          <p:spPr>
            <a:xfrm>
              <a:off x="9964998" y="3602038"/>
              <a:ext cx="3982445" cy="153766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3200" dirty="0">
                  <a:solidFill>
                    <a:srgbClr val="E60000"/>
                  </a:solidFill>
                </a:rPr>
                <a:t>CSBH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Thanh </a:t>
              </a:r>
              <a:r>
                <a:rPr lang="en-US" sz="2200" dirty="0" err="1">
                  <a:solidFill>
                    <a:schemeClr val="tx1"/>
                  </a:solidFill>
                </a:rPr>
                <a:t>toán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</a:rPr>
                <a:t>5% </a:t>
              </a:r>
              <a:r>
                <a:rPr lang="en-US" sz="2200" dirty="0" err="1">
                  <a:solidFill>
                    <a:srgbClr val="FF0000"/>
                  </a:solidFill>
                </a:rPr>
                <a:t>nhận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nhà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 err="1">
                  <a:solidFill>
                    <a:schemeClr val="tx1"/>
                  </a:solidFill>
                </a:rPr>
                <a:t>Tặng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Phí</a:t>
              </a:r>
              <a:r>
                <a:rPr lang="en-US" sz="2200" dirty="0">
                  <a:solidFill>
                    <a:schemeClr val="tx1"/>
                  </a:solidFill>
                </a:rPr>
                <a:t> QL </a:t>
              </a:r>
              <a:r>
                <a:rPr lang="en-US" sz="2200" dirty="0" err="1">
                  <a:solidFill>
                    <a:schemeClr val="tx1"/>
                  </a:solidFill>
                </a:rPr>
                <a:t>đến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E60000"/>
                  </a:solidFill>
                </a:rPr>
                <a:t>T12/2028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9F2F2B-DC66-2C48-1918-803E1E6CFAEE}"/>
              </a:ext>
            </a:extLst>
          </p:cNvPr>
          <p:cNvCxnSpPr>
            <a:cxnSpLocks/>
          </p:cNvCxnSpPr>
          <p:nvPr/>
        </p:nvCxnSpPr>
        <p:spPr>
          <a:xfrm flipH="1">
            <a:off x="5641145" y="7804970"/>
            <a:ext cx="229835" cy="41056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5A953FF-8CE6-5A9A-8215-F28384403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79" y="5611496"/>
            <a:ext cx="3548949" cy="3308852"/>
          </a:xfrm>
          <a:prstGeom prst="roundRect">
            <a:avLst>
              <a:gd name="adj" fmla="val 7478"/>
            </a:avLst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D87276-D181-E22C-50E3-01025B261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t="11858" r="996" b="733"/>
          <a:stretch/>
        </p:blipFill>
        <p:spPr>
          <a:xfrm>
            <a:off x="3880315" y="5618277"/>
            <a:ext cx="5187485" cy="3318342"/>
          </a:xfrm>
          <a:prstGeom prst="roundRect">
            <a:avLst>
              <a:gd name="adj" fmla="val 4891"/>
            </a:avLst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69D2B-E9A7-57CC-7277-7400B7D34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023" y="5605598"/>
            <a:ext cx="5045189" cy="3308853"/>
          </a:xfrm>
          <a:prstGeom prst="roundRect">
            <a:avLst>
              <a:gd name="adj" fmla="val 4021"/>
            </a:avLst>
          </a:prstGeom>
        </p:spPr>
      </p:pic>
    </p:spTree>
    <p:extLst>
      <p:ext uri="{BB962C8B-B14F-4D97-AF65-F5344CB8AC3E}">
        <p14:creationId xmlns:p14="http://schemas.microsoft.com/office/powerpoint/2010/main" val="242403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9FF2-5298-02CA-852A-6B28E813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EE3A-7611-0C6D-9031-240FC61E0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7388A-63C3-D7F5-B20B-1F4B447E8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616C-4371-C4D0-4CED-938DC385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68" y="5519871"/>
            <a:ext cx="4662362" cy="34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EE0AE-177E-8E5F-1D49-8F8D9557A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r="20520"/>
          <a:stretch>
            <a:fillRect/>
          </a:stretch>
        </p:blipFill>
        <p:spPr>
          <a:xfrm rot="16200000">
            <a:off x="2492154" y="-3108409"/>
            <a:ext cx="9670474" cy="1480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963FB-8806-257E-CAAC-73D9FCF0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" y="-377019"/>
            <a:ext cx="9324724" cy="571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EE6B9-F7F3-7DD4-0768-14EDE73C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58" y="-407499"/>
            <a:ext cx="5029753" cy="569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E5C0D-B7D3-833E-06F8-F2540106A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" y="-250573"/>
            <a:ext cx="9060244" cy="5415466"/>
          </a:xfrm>
          <a:prstGeom prst="roundRect">
            <a:avLst>
              <a:gd name="adj" fmla="val 5102"/>
            </a:avLst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6B6627-53EE-DE07-C0FD-B07F1484AD1A}"/>
              </a:ext>
            </a:extLst>
          </p:cNvPr>
          <p:cNvSpPr/>
          <p:nvPr/>
        </p:nvSpPr>
        <p:spPr>
          <a:xfrm>
            <a:off x="1000763" y="4055783"/>
            <a:ext cx="277593" cy="285415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8171C-3A59-FBB8-152A-40976422C762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360959" y="4299400"/>
            <a:ext cx="680457" cy="632153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E00E7F-B789-8D2B-13CF-65350FD5DC09}"/>
              </a:ext>
            </a:extLst>
          </p:cNvPr>
          <p:cNvCxnSpPr>
            <a:cxnSpLocks/>
          </p:cNvCxnSpPr>
          <p:nvPr/>
        </p:nvCxnSpPr>
        <p:spPr>
          <a:xfrm>
            <a:off x="1231225" y="4289831"/>
            <a:ext cx="1434853" cy="64172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368B05B-B152-395D-E98D-195F57D2F8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8182" r="20265" b="31534"/>
          <a:stretch>
            <a:fillRect/>
          </a:stretch>
        </p:blipFill>
        <p:spPr>
          <a:xfrm>
            <a:off x="3880315" y="1673559"/>
            <a:ext cx="1603077" cy="8650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E1B57A7-E844-5E57-966D-5E30BA53E2ED}"/>
              </a:ext>
            </a:extLst>
          </p:cNvPr>
          <p:cNvGrpSpPr/>
          <p:nvPr/>
        </p:nvGrpSpPr>
        <p:grpSpPr>
          <a:xfrm>
            <a:off x="9582358" y="-381595"/>
            <a:ext cx="5148625" cy="5559888"/>
            <a:chOff x="9664945" y="-420185"/>
            <a:chExt cx="5148625" cy="5559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9AFFB-F242-D676-82B9-95FC4B90E3FB}"/>
                </a:ext>
              </a:extLst>
            </p:cNvPr>
            <p:cNvSpPr txBox="1"/>
            <p:nvPr/>
          </p:nvSpPr>
          <p:spPr>
            <a:xfrm>
              <a:off x="9737492" y="-420185"/>
              <a:ext cx="4553816" cy="20774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2000" dirty="0">
                  <a:solidFill>
                    <a:srgbClr val="00FF00"/>
                  </a:solidFill>
                </a:rPr>
                <a:t> </a:t>
              </a:r>
              <a:r>
                <a:rPr lang="en-US" sz="3600" dirty="0">
                  <a:solidFill>
                    <a:srgbClr val="E60000"/>
                  </a:solidFill>
                </a:rPr>
                <a:t>D.05.03</a:t>
              </a:r>
            </a:p>
            <a:p>
              <a:endParaRPr lang="vi-VN" sz="500" dirty="0">
                <a:solidFill>
                  <a:srgbClr val="E60000"/>
                </a:solidFill>
              </a:endParaRP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Loại căn: </a:t>
              </a:r>
              <a:r>
                <a:rPr lang="en-US" sz="2200" dirty="0">
                  <a:solidFill>
                    <a:srgbClr val="E60000"/>
                  </a:solidFill>
                </a:rPr>
                <a:t>3PN </a:t>
              </a:r>
              <a:r>
                <a:rPr lang="vi-VN" sz="2200" dirty="0">
                  <a:solidFill>
                    <a:srgbClr val="E60000"/>
                  </a:solidFill>
                </a:rPr>
                <a:t>– </a:t>
              </a:r>
              <a:r>
                <a:rPr lang="en-US" sz="2200" dirty="0">
                  <a:solidFill>
                    <a:srgbClr val="E60000"/>
                  </a:solidFill>
                </a:rPr>
                <a:t>97,44</a:t>
              </a:r>
              <a:r>
                <a:rPr lang="vi-VN" sz="2200" dirty="0">
                  <a:solidFill>
                    <a:srgbClr val="FF0000"/>
                  </a:solidFill>
                </a:rPr>
                <a:t>m</a:t>
              </a:r>
              <a:r>
                <a:rPr lang="vi-VN" sz="2200" baseline="30000" dirty="0">
                  <a:solidFill>
                    <a:srgbClr val="FF0000"/>
                  </a:solidFill>
                </a:rPr>
                <a:t>2</a:t>
              </a:r>
              <a:r>
                <a:rPr lang="vi-VN" sz="2200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Hướng: </a:t>
              </a:r>
              <a:r>
                <a:rPr lang="en-US" sz="2200" dirty="0" err="1">
                  <a:solidFill>
                    <a:srgbClr val="E60000"/>
                  </a:solidFill>
                </a:rPr>
                <a:t>Đông</a:t>
              </a:r>
              <a:r>
                <a:rPr lang="en-US" sz="2200" dirty="0">
                  <a:solidFill>
                    <a:srgbClr val="E60000"/>
                  </a:solidFill>
                </a:rPr>
                <a:t> Nam</a:t>
              </a:r>
            </a:p>
            <a:p>
              <a:pPr algn="l"/>
              <a:endParaRPr lang="en-US" sz="2200" dirty="0">
                <a:solidFill>
                  <a:srgbClr val="E60000"/>
                </a:solidFill>
              </a:endParaRPr>
            </a:p>
            <a:p>
              <a:r>
                <a:rPr lang="vi-VN" sz="2200" dirty="0">
                  <a:solidFill>
                    <a:srgbClr val="FF0000"/>
                  </a:solidFill>
                </a:rPr>
                <a:t>Giá bán trước ưu đãi</a:t>
              </a:r>
              <a:r>
                <a:rPr lang="en-US" sz="1500" b="0" i="1" dirty="0">
                  <a:solidFill>
                    <a:srgbClr val="FF0000"/>
                  </a:solidFill>
                </a:rPr>
                <a:t> </a:t>
              </a:r>
              <a:r>
                <a:rPr lang="vi-VN" sz="1500" b="0" i="1" dirty="0">
                  <a:solidFill>
                    <a:srgbClr val="FF0000"/>
                  </a:solidFill>
                </a:rPr>
                <a:t>(Chưa VAT, PBT)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FECF7B-3C1B-F9FA-D5FB-B6236FF3D0E2}"/>
                </a:ext>
              </a:extLst>
            </p:cNvPr>
            <p:cNvSpPr txBox="1"/>
            <p:nvPr/>
          </p:nvSpPr>
          <p:spPr>
            <a:xfrm>
              <a:off x="9664945" y="1545674"/>
              <a:ext cx="5148625" cy="172637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30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16%   : </a:t>
              </a:r>
              <a:r>
                <a:rPr lang="en-US" sz="2200" dirty="0">
                  <a:solidFill>
                    <a:srgbClr val="FF0000"/>
                  </a:solidFill>
                </a:rPr>
                <a:t>7,898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60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15,5%: </a:t>
              </a:r>
              <a:r>
                <a:rPr lang="en-US" sz="2600" dirty="0">
                  <a:solidFill>
                    <a:srgbClr val="FF0000"/>
                  </a:solidFill>
                </a:rPr>
                <a:t>8,539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90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vi-VN" sz="2200" dirty="0">
                  <a:solidFill>
                    <a:schemeClr val="tx1"/>
                  </a:solidFill>
                </a:rPr>
                <a:t> CK</a:t>
              </a:r>
              <a:r>
                <a:rPr lang="en-US" sz="2200" dirty="0">
                  <a:solidFill>
                    <a:schemeClr val="tx1"/>
                  </a:solidFill>
                </a:rPr>
                <a:t> 15%   : </a:t>
              </a:r>
              <a:r>
                <a:rPr lang="en-US" sz="2600" dirty="0">
                  <a:solidFill>
                    <a:srgbClr val="FF0000"/>
                  </a:solidFill>
                </a:rPr>
                <a:t>8,138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7B4729-18F2-B371-BFD6-B9A055C40CB0}"/>
                </a:ext>
              </a:extLst>
            </p:cNvPr>
            <p:cNvSpPr txBox="1"/>
            <p:nvPr/>
          </p:nvSpPr>
          <p:spPr>
            <a:xfrm>
              <a:off x="9964998" y="3602038"/>
              <a:ext cx="3982445" cy="153766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3200" dirty="0">
                  <a:solidFill>
                    <a:srgbClr val="E60000"/>
                  </a:solidFill>
                </a:rPr>
                <a:t>CSBH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Thanh </a:t>
              </a:r>
              <a:r>
                <a:rPr lang="en-US" sz="2200" dirty="0" err="1">
                  <a:solidFill>
                    <a:schemeClr val="tx1"/>
                  </a:solidFill>
                </a:rPr>
                <a:t>toán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</a:rPr>
                <a:t>5% </a:t>
              </a:r>
              <a:r>
                <a:rPr lang="en-US" sz="2200" dirty="0" err="1">
                  <a:solidFill>
                    <a:srgbClr val="FF0000"/>
                  </a:solidFill>
                </a:rPr>
                <a:t>nhận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nhà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 err="1">
                  <a:solidFill>
                    <a:schemeClr val="tx1"/>
                  </a:solidFill>
                </a:rPr>
                <a:t>Tặng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Phí</a:t>
              </a:r>
              <a:r>
                <a:rPr lang="en-US" sz="2200" dirty="0">
                  <a:solidFill>
                    <a:schemeClr val="tx1"/>
                  </a:solidFill>
                </a:rPr>
                <a:t> QL </a:t>
              </a:r>
              <a:r>
                <a:rPr lang="en-US" sz="2200" dirty="0" err="1">
                  <a:solidFill>
                    <a:schemeClr val="tx1"/>
                  </a:solidFill>
                </a:rPr>
                <a:t>đến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E60000"/>
                  </a:solidFill>
                </a:rPr>
                <a:t>T12/2028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875100-4A8B-5062-5714-2CA52424B346}"/>
              </a:ext>
            </a:extLst>
          </p:cNvPr>
          <p:cNvCxnSpPr>
            <a:cxnSpLocks/>
          </p:cNvCxnSpPr>
          <p:nvPr/>
        </p:nvCxnSpPr>
        <p:spPr>
          <a:xfrm flipH="1">
            <a:off x="5641145" y="7804970"/>
            <a:ext cx="229835" cy="41056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0190505-F115-219A-626A-28FBA05E5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79" y="5604118"/>
            <a:ext cx="3538044" cy="3323750"/>
          </a:xfrm>
          <a:prstGeom prst="roundRect">
            <a:avLst>
              <a:gd name="adj" fmla="val 7478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50BD8C-21FE-A95D-15B5-758C52543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027" y="5604119"/>
            <a:ext cx="5292837" cy="3316229"/>
          </a:xfrm>
          <a:prstGeom prst="roundRect">
            <a:avLst>
              <a:gd name="adj" fmla="val 4891"/>
            </a:avLst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F6E98D-852F-26EE-4AF7-1013EB5E0F40}"/>
              </a:ext>
            </a:extLst>
          </p:cNvPr>
          <p:cNvCxnSpPr>
            <a:cxnSpLocks/>
          </p:cNvCxnSpPr>
          <p:nvPr/>
        </p:nvCxnSpPr>
        <p:spPr>
          <a:xfrm flipH="1">
            <a:off x="6559457" y="7804970"/>
            <a:ext cx="506393" cy="20528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0EAEB1-9BBD-812D-4FB2-FF6673F98E33}"/>
              </a:ext>
            </a:extLst>
          </p:cNvPr>
          <p:cNvCxnSpPr>
            <a:cxnSpLocks/>
          </p:cNvCxnSpPr>
          <p:nvPr/>
        </p:nvCxnSpPr>
        <p:spPr>
          <a:xfrm flipH="1">
            <a:off x="6893621" y="7797747"/>
            <a:ext cx="172229" cy="84853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B08458E-F588-BBEC-8A11-EC5ACF08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549" y="5586653"/>
            <a:ext cx="5092105" cy="3311795"/>
          </a:xfrm>
          <a:prstGeom prst="roundRect">
            <a:avLst>
              <a:gd name="adj" fmla="val 4891"/>
            </a:avLst>
          </a:prstGeom>
        </p:spPr>
      </p:pic>
    </p:spTree>
    <p:extLst>
      <p:ext uri="{BB962C8B-B14F-4D97-AF65-F5344CB8AC3E}">
        <p14:creationId xmlns:p14="http://schemas.microsoft.com/office/powerpoint/2010/main" val="330574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0A5-AC33-8868-580C-3A2B81194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F1A1-FD08-0EBA-DB6E-B9F57AB0B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C92FF-4880-BB65-EE67-18335B825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9ED25-3D04-4248-A1DB-D7568585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68" y="5519871"/>
            <a:ext cx="4662362" cy="340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E16C5-C8FB-BE10-30C3-9FE3E0524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0" r="20520"/>
          <a:stretch>
            <a:fillRect/>
          </a:stretch>
        </p:blipFill>
        <p:spPr>
          <a:xfrm rot="16200000">
            <a:off x="2492154" y="-3108409"/>
            <a:ext cx="9670474" cy="1480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4EF46-2635-0BEA-51D5-08F89D2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" y="-377019"/>
            <a:ext cx="9324724" cy="571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7DE67-119C-6F0A-2B4A-FF64ED14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358" y="-407499"/>
            <a:ext cx="5029753" cy="5690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B45A5-57D2-3837-CD4D-67E203045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79" y="-250573"/>
            <a:ext cx="9060244" cy="5415466"/>
          </a:xfrm>
          <a:prstGeom prst="roundRect">
            <a:avLst>
              <a:gd name="adj" fmla="val 5102"/>
            </a:avLst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3A3F7A4-3FB6-3388-A351-00FF16C1231A}"/>
              </a:ext>
            </a:extLst>
          </p:cNvPr>
          <p:cNvSpPr/>
          <p:nvPr/>
        </p:nvSpPr>
        <p:spPr>
          <a:xfrm>
            <a:off x="2757180" y="3696653"/>
            <a:ext cx="277593" cy="285415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067F4-0E13-CDA4-DDF5-34D4EFC708B1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117376" y="3940270"/>
            <a:ext cx="680457" cy="632153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6033D0-303D-5029-749F-7FE14E17B300}"/>
              </a:ext>
            </a:extLst>
          </p:cNvPr>
          <p:cNvCxnSpPr>
            <a:cxnSpLocks/>
          </p:cNvCxnSpPr>
          <p:nvPr/>
        </p:nvCxnSpPr>
        <p:spPr>
          <a:xfrm>
            <a:off x="2941859" y="3940270"/>
            <a:ext cx="732718" cy="80054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5A3E399-BFAA-4D3B-87F8-FC2CD25B19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18182" r="20265" b="31534"/>
          <a:stretch>
            <a:fillRect/>
          </a:stretch>
        </p:blipFill>
        <p:spPr>
          <a:xfrm>
            <a:off x="3880315" y="1673559"/>
            <a:ext cx="1603077" cy="86507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1E25460-BEA9-71DD-7E1F-584883BC31F6}"/>
              </a:ext>
            </a:extLst>
          </p:cNvPr>
          <p:cNvGrpSpPr/>
          <p:nvPr/>
        </p:nvGrpSpPr>
        <p:grpSpPr>
          <a:xfrm>
            <a:off x="9582358" y="-381595"/>
            <a:ext cx="5148625" cy="5559888"/>
            <a:chOff x="9664945" y="-420185"/>
            <a:chExt cx="5148625" cy="5559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3489A3-E86E-56B5-B137-6AB9E30D707E}"/>
                </a:ext>
              </a:extLst>
            </p:cNvPr>
            <p:cNvSpPr txBox="1"/>
            <p:nvPr/>
          </p:nvSpPr>
          <p:spPr>
            <a:xfrm>
              <a:off x="9737492" y="-420185"/>
              <a:ext cx="4553816" cy="207749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2000" dirty="0">
                  <a:solidFill>
                    <a:srgbClr val="00FF00"/>
                  </a:solidFill>
                </a:rPr>
                <a:t> </a:t>
              </a:r>
              <a:r>
                <a:rPr lang="en-US" sz="3600" dirty="0">
                  <a:solidFill>
                    <a:srgbClr val="E60000"/>
                  </a:solidFill>
                </a:rPr>
                <a:t>D.13.15</a:t>
              </a:r>
            </a:p>
            <a:p>
              <a:endParaRPr lang="vi-VN" sz="500" dirty="0">
                <a:solidFill>
                  <a:srgbClr val="E60000"/>
                </a:solidFill>
              </a:endParaRP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Loại căn: </a:t>
              </a:r>
              <a:r>
                <a:rPr lang="en-US" sz="2200" dirty="0">
                  <a:solidFill>
                    <a:srgbClr val="E60000"/>
                  </a:solidFill>
                </a:rPr>
                <a:t>3PN </a:t>
              </a:r>
              <a:r>
                <a:rPr lang="vi-VN" sz="2200" dirty="0">
                  <a:solidFill>
                    <a:srgbClr val="E60000"/>
                  </a:solidFill>
                </a:rPr>
                <a:t>– </a:t>
              </a:r>
              <a:r>
                <a:rPr lang="en-US" sz="2200" dirty="0">
                  <a:solidFill>
                    <a:srgbClr val="E60000"/>
                  </a:solidFill>
                </a:rPr>
                <a:t>99,37</a:t>
              </a:r>
              <a:r>
                <a:rPr lang="vi-VN" sz="2200" dirty="0">
                  <a:solidFill>
                    <a:srgbClr val="FF0000"/>
                  </a:solidFill>
                </a:rPr>
                <a:t>m</a:t>
              </a:r>
              <a:r>
                <a:rPr lang="vi-VN" sz="2200" baseline="30000" dirty="0">
                  <a:solidFill>
                    <a:srgbClr val="FF0000"/>
                  </a:solidFill>
                </a:rPr>
                <a:t>2</a:t>
              </a:r>
              <a:r>
                <a:rPr lang="vi-VN" sz="2200" dirty="0">
                  <a:solidFill>
                    <a:schemeClr val="tx1"/>
                  </a:solidFill>
                </a:rPr>
                <a:t> </a:t>
              </a:r>
            </a:p>
            <a:p>
              <a:pPr marL="342900" indent="-342900" algn="l">
                <a:buFont typeface="Wingdings" panose="05000000000000000000" pitchFamily="2" charset="2"/>
                <a:buChar char="Ø"/>
              </a:pPr>
              <a:r>
                <a:rPr lang="vi-VN" sz="2200" dirty="0">
                  <a:solidFill>
                    <a:schemeClr val="tx1"/>
                  </a:solidFill>
                </a:rPr>
                <a:t>Hướng: </a:t>
              </a:r>
              <a:r>
                <a:rPr lang="en-US" sz="2200" dirty="0" err="1">
                  <a:solidFill>
                    <a:srgbClr val="E60000"/>
                  </a:solidFill>
                </a:rPr>
                <a:t>Đông</a:t>
              </a:r>
              <a:r>
                <a:rPr lang="en-US" sz="2200" dirty="0">
                  <a:solidFill>
                    <a:srgbClr val="E60000"/>
                  </a:solidFill>
                </a:rPr>
                <a:t> Nam</a:t>
              </a:r>
            </a:p>
            <a:p>
              <a:pPr algn="l"/>
              <a:endParaRPr lang="en-US" sz="2200" dirty="0">
                <a:solidFill>
                  <a:srgbClr val="E60000"/>
                </a:solidFill>
              </a:endParaRPr>
            </a:p>
            <a:p>
              <a:r>
                <a:rPr lang="vi-VN" sz="2200" dirty="0">
                  <a:solidFill>
                    <a:srgbClr val="FF0000"/>
                  </a:solidFill>
                </a:rPr>
                <a:t>Giá bán trước ưu đãi</a:t>
              </a:r>
              <a:r>
                <a:rPr lang="en-US" sz="1500" b="0" i="1" dirty="0">
                  <a:solidFill>
                    <a:srgbClr val="FF0000"/>
                  </a:solidFill>
                </a:rPr>
                <a:t> </a:t>
              </a:r>
              <a:r>
                <a:rPr lang="vi-VN" sz="1500" b="0" i="1" dirty="0">
                  <a:solidFill>
                    <a:srgbClr val="FF0000"/>
                  </a:solidFill>
                </a:rPr>
                <a:t>(Chưa VAT, PBT)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B17182-549B-D956-6DED-5799FD8DE415}"/>
                </a:ext>
              </a:extLst>
            </p:cNvPr>
            <p:cNvSpPr txBox="1"/>
            <p:nvPr/>
          </p:nvSpPr>
          <p:spPr>
            <a:xfrm>
              <a:off x="9664945" y="1545674"/>
              <a:ext cx="5148625" cy="1726370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30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16%   : </a:t>
              </a:r>
              <a:r>
                <a:rPr lang="en-US" sz="2200" dirty="0">
                  <a:solidFill>
                    <a:srgbClr val="FF0000"/>
                  </a:solidFill>
                </a:rPr>
                <a:t>8,035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60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vi-VN" sz="2200" dirty="0">
                  <a:solidFill>
                    <a:schemeClr val="tx1"/>
                  </a:solidFill>
                </a:rPr>
                <a:t>CK </a:t>
              </a:r>
              <a:r>
                <a:rPr lang="en-US" sz="2200" dirty="0">
                  <a:solidFill>
                    <a:schemeClr val="tx1"/>
                  </a:solidFill>
                </a:rPr>
                <a:t>15,5%: </a:t>
              </a:r>
              <a:r>
                <a:rPr lang="en-US" sz="2600" dirty="0">
                  <a:solidFill>
                    <a:srgbClr val="FF0000"/>
                  </a:solidFill>
                </a:rPr>
                <a:t>8,686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TT </a:t>
              </a:r>
              <a:r>
                <a:rPr lang="en-US" sz="2200" dirty="0" err="1">
                  <a:solidFill>
                    <a:schemeClr val="tx1"/>
                  </a:solidFill>
                </a:rPr>
                <a:t>Sớm</a:t>
              </a:r>
              <a:r>
                <a:rPr lang="en-US" sz="2200" dirty="0">
                  <a:solidFill>
                    <a:schemeClr val="tx1"/>
                  </a:solidFill>
                </a:rPr>
                <a:t> 90 </a:t>
              </a:r>
              <a:r>
                <a:rPr lang="en-US" sz="2200" dirty="0" err="1">
                  <a:solidFill>
                    <a:schemeClr val="tx1"/>
                  </a:solidFill>
                </a:rPr>
                <a:t>ngày</a:t>
              </a:r>
              <a:r>
                <a:rPr lang="vi-VN" sz="2200" dirty="0">
                  <a:solidFill>
                    <a:schemeClr val="tx1"/>
                  </a:solidFill>
                </a:rPr>
                <a:t> CK</a:t>
              </a:r>
              <a:r>
                <a:rPr lang="en-US" sz="2200" dirty="0">
                  <a:solidFill>
                    <a:schemeClr val="tx1"/>
                  </a:solidFill>
                </a:rPr>
                <a:t> 15%   : </a:t>
              </a:r>
              <a:r>
                <a:rPr lang="en-US" sz="2600" dirty="0">
                  <a:solidFill>
                    <a:srgbClr val="FF0000"/>
                  </a:solidFill>
                </a:rPr>
                <a:t>8,278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tỷ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C23054-8B98-0053-CB01-951D7CB788B6}"/>
                </a:ext>
              </a:extLst>
            </p:cNvPr>
            <p:cNvSpPr txBox="1"/>
            <p:nvPr/>
          </p:nvSpPr>
          <p:spPr>
            <a:xfrm>
              <a:off x="9964998" y="3602038"/>
              <a:ext cx="3982445" cy="1537665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>
              <a:defPPr>
                <a:defRPr lang="vi-VN"/>
              </a:defPPr>
              <a:lvl1pPr algn="ctr">
                <a:defRPr sz="2800" b="1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vi-VN" sz="3200" dirty="0">
                  <a:solidFill>
                    <a:srgbClr val="E60000"/>
                  </a:solidFill>
                </a:rPr>
                <a:t>CSBH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>
                  <a:solidFill>
                    <a:schemeClr val="tx1"/>
                  </a:solidFill>
                </a:rPr>
                <a:t>Thanh </a:t>
              </a:r>
              <a:r>
                <a:rPr lang="en-US" sz="2200" dirty="0" err="1">
                  <a:solidFill>
                    <a:schemeClr val="tx1"/>
                  </a:solidFill>
                </a:rPr>
                <a:t>toán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</a:rPr>
                <a:t>5% </a:t>
              </a:r>
              <a:r>
                <a:rPr lang="en-US" sz="2200" dirty="0" err="1">
                  <a:solidFill>
                    <a:srgbClr val="FF0000"/>
                  </a:solidFill>
                </a:rPr>
                <a:t>nhận</a:t>
              </a:r>
              <a:r>
                <a:rPr lang="en-US" sz="2200" dirty="0">
                  <a:solidFill>
                    <a:srgbClr val="FF0000"/>
                  </a:solidFill>
                </a:rPr>
                <a:t> </a:t>
              </a:r>
              <a:r>
                <a:rPr lang="en-US" sz="2200" dirty="0" err="1">
                  <a:solidFill>
                    <a:srgbClr val="FF0000"/>
                  </a:solidFill>
                </a:rPr>
                <a:t>nhà</a:t>
              </a:r>
              <a:endParaRPr lang="en-US" sz="2200" dirty="0">
                <a:solidFill>
                  <a:srgbClr val="FF0000"/>
                </a:solidFill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200" dirty="0" err="1">
                  <a:solidFill>
                    <a:schemeClr val="tx1"/>
                  </a:solidFill>
                </a:rPr>
                <a:t>Tặng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Phí</a:t>
              </a:r>
              <a:r>
                <a:rPr lang="en-US" sz="2200" dirty="0">
                  <a:solidFill>
                    <a:schemeClr val="tx1"/>
                  </a:solidFill>
                </a:rPr>
                <a:t> QL </a:t>
              </a:r>
              <a:r>
                <a:rPr lang="en-US" sz="2200" dirty="0" err="1">
                  <a:solidFill>
                    <a:schemeClr val="tx1"/>
                  </a:solidFill>
                </a:rPr>
                <a:t>đến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>
                  <a:solidFill>
                    <a:srgbClr val="E60000"/>
                  </a:solidFill>
                </a:rPr>
                <a:t>T12/2028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A6B3D8-4F31-18DA-8BA3-70FB98EA773E}"/>
              </a:ext>
            </a:extLst>
          </p:cNvPr>
          <p:cNvCxnSpPr>
            <a:cxnSpLocks/>
          </p:cNvCxnSpPr>
          <p:nvPr/>
        </p:nvCxnSpPr>
        <p:spPr>
          <a:xfrm flipH="1">
            <a:off x="5641145" y="7804970"/>
            <a:ext cx="229835" cy="410562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1A9F44DC-44B8-1A69-C2F8-21CA855A5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79" y="5604118"/>
            <a:ext cx="3538044" cy="3323750"/>
          </a:xfrm>
          <a:prstGeom prst="roundRect">
            <a:avLst>
              <a:gd name="adj" fmla="val 7478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A589A5-7777-41AB-42CE-22A0A100B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027" y="5604119"/>
            <a:ext cx="5292837" cy="3316229"/>
          </a:xfrm>
          <a:prstGeom prst="roundRect">
            <a:avLst>
              <a:gd name="adj" fmla="val 4891"/>
            </a:avLst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7F627-FAE4-27AE-C163-CA4DCB39405C}"/>
              </a:ext>
            </a:extLst>
          </p:cNvPr>
          <p:cNvCxnSpPr>
            <a:cxnSpLocks/>
          </p:cNvCxnSpPr>
          <p:nvPr/>
        </p:nvCxnSpPr>
        <p:spPr>
          <a:xfrm flipH="1">
            <a:off x="7353528" y="7218231"/>
            <a:ext cx="506393" cy="205281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7C9B68-722F-327E-C031-D9815E667F66}"/>
              </a:ext>
            </a:extLst>
          </p:cNvPr>
          <p:cNvCxnSpPr>
            <a:cxnSpLocks/>
          </p:cNvCxnSpPr>
          <p:nvPr/>
        </p:nvCxnSpPr>
        <p:spPr>
          <a:xfrm flipH="1">
            <a:off x="7713364" y="7212669"/>
            <a:ext cx="172229" cy="84853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5C36A8-D199-32C1-6A34-A6ECEC0E42F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t="11858" r="996" b="733"/>
          <a:stretch/>
        </p:blipFill>
        <p:spPr>
          <a:xfrm>
            <a:off x="9392549" y="5553498"/>
            <a:ext cx="4859184" cy="3318342"/>
          </a:xfrm>
          <a:prstGeom prst="roundRect">
            <a:avLst>
              <a:gd name="adj" fmla="val 4891"/>
            </a:avLst>
          </a:prstGeom>
        </p:spPr>
      </p:pic>
    </p:spTree>
    <p:extLst>
      <p:ext uri="{BB962C8B-B14F-4D97-AF65-F5344CB8AC3E}">
        <p14:creationId xmlns:p14="http://schemas.microsoft.com/office/powerpoint/2010/main" val="107908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335</Words>
  <Application>Microsoft Office PowerPoint</Application>
  <PresentationFormat>Widescreen</PresentationFormat>
  <Paragraphs>60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Khang Hà</dc:creator>
  <cp:lastModifiedBy>Khang Hà</cp:lastModifiedBy>
  <cp:revision>1</cp:revision>
  <dcterms:created xsi:type="dcterms:W3CDTF">2025-02-12T03:32:22Z</dcterms:created>
  <dcterms:modified xsi:type="dcterms:W3CDTF">2025-02-12T03:34:24Z</dcterms:modified>
</cp:coreProperties>
</file>